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2" r:id="rId2"/>
  </p:sldMasterIdLst>
  <p:notesMasterIdLst>
    <p:notesMasterId r:id="rId34"/>
  </p:notesMasterIdLst>
  <p:handoutMasterIdLst>
    <p:handoutMasterId r:id="rId35"/>
  </p:handoutMasterIdLst>
  <p:sldIdLst>
    <p:sldId id="853" r:id="rId3"/>
    <p:sldId id="852" r:id="rId4"/>
    <p:sldId id="873" r:id="rId5"/>
    <p:sldId id="856" r:id="rId6"/>
    <p:sldId id="874" r:id="rId7"/>
    <p:sldId id="875" r:id="rId8"/>
    <p:sldId id="857" r:id="rId9"/>
    <p:sldId id="868" r:id="rId10"/>
    <p:sldId id="858" r:id="rId11"/>
    <p:sldId id="888" r:id="rId12"/>
    <p:sldId id="876" r:id="rId13"/>
    <p:sldId id="869" r:id="rId14"/>
    <p:sldId id="870" r:id="rId15"/>
    <p:sldId id="871" r:id="rId16"/>
    <p:sldId id="859" r:id="rId17"/>
    <p:sldId id="882" r:id="rId18"/>
    <p:sldId id="883" r:id="rId19"/>
    <p:sldId id="884" r:id="rId20"/>
    <p:sldId id="872" r:id="rId21"/>
    <p:sldId id="878" r:id="rId22"/>
    <p:sldId id="879" r:id="rId23"/>
    <p:sldId id="880" r:id="rId24"/>
    <p:sldId id="860" r:id="rId25"/>
    <p:sldId id="885" r:id="rId26"/>
    <p:sldId id="886" r:id="rId27"/>
    <p:sldId id="887" r:id="rId28"/>
    <p:sldId id="862" r:id="rId29"/>
    <p:sldId id="881" r:id="rId30"/>
    <p:sldId id="864" r:id="rId31"/>
    <p:sldId id="867" r:id="rId32"/>
    <p:sldId id="866" r:id="rId33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e-sun Seo" initials="J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0008E"/>
    <a:srgbClr val="C00000"/>
    <a:srgbClr val="AFC6F3"/>
    <a:srgbClr val="D5FFD5"/>
    <a:srgbClr val="89CFFF"/>
    <a:srgbClr val="FF8585"/>
    <a:srgbClr val="FFCC66"/>
    <a:srgbClr val="66FFFF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4" autoAdjust="0"/>
    <p:restoredTop sz="90741" autoAdjust="0"/>
  </p:normalViewPr>
  <p:slideViewPr>
    <p:cSldViewPr snapToGrid="0">
      <p:cViewPr>
        <p:scale>
          <a:sx n="110" d="100"/>
          <a:sy n="110" d="100"/>
        </p:scale>
        <p:origin x="960" y="-5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commentAuthors" Target="commentAuthor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98C35-8A6C-4669-B8EE-A35EDDA7209F}" type="datetimeFigureOut">
              <a:rPr lang="en-US" smtClean="0"/>
              <a:pPr/>
              <a:t>4/23/17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9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CE6271-78DE-4702-9874-34628AD802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108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en-US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74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9" y="4560889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9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010B8656-D7FE-42A6-B960-6CAAC4278E8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4000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0B8656-D7FE-42A6-B960-6CAAC4278E8D}" type="slidenum">
              <a:rPr lang="en-US" smtClean="0">
                <a:solidFill>
                  <a:srgbClr val="000000"/>
                </a:solidFill>
              </a:rPr>
              <a:pPr/>
              <a:t>1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739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0B8656-D7FE-42A6-B960-6CAAC4278E8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56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77975"/>
            <a:ext cx="7772400" cy="1470025"/>
          </a:xfrm>
          <a:effectLst>
            <a:outerShdw dist="35921" dir="2700000" algn="ctr" rotWithShape="0">
              <a:srgbClr val="808080"/>
            </a:out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082800" y="3886200"/>
            <a:ext cx="56896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77975"/>
            <a:ext cx="7772400" cy="1470025"/>
          </a:xfrm>
          <a:effectLst>
            <a:outerShdw dist="35921" dir="2700000" algn="ctr" rotWithShape="0">
              <a:srgbClr val="808080"/>
            </a:out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082800" y="3886200"/>
            <a:ext cx="56896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27"/>
          <a:stretch>
            <a:fillRect/>
          </a:stretch>
        </p:blipFill>
        <p:spPr bwMode="auto">
          <a:xfrm flipV="1">
            <a:off x="0" y="0"/>
            <a:ext cx="9144220" cy="1205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Line 14"/>
          <p:cNvSpPr>
            <a:spLocks noChangeShapeType="1"/>
          </p:cNvSpPr>
          <p:nvPr userDrawn="1"/>
        </p:nvSpPr>
        <p:spPr bwMode="auto">
          <a:xfrm>
            <a:off x="911225" y="6400800"/>
            <a:ext cx="8232775" cy="0"/>
          </a:xfrm>
          <a:prstGeom prst="line">
            <a:avLst/>
          </a:prstGeom>
          <a:noFill/>
          <a:ln w="25400">
            <a:solidFill>
              <a:srgbClr val="C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  <p:sp>
        <p:nvSpPr>
          <p:cNvPr id="9" name="Rectangle 24"/>
          <p:cNvSpPr>
            <a:spLocks noChangeArrowheads="1"/>
          </p:cNvSpPr>
          <p:nvPr userDrawn="1"/>
        </p:nvSpPr>
        <p:spPr bwMode="auto">
          <a:xfrm>
            <a:off x="4501365" y="6486525"/>
            <a:ext cx="44227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r"/>
            <a:r>
              <a:rPr lang="en-US" sz="1600" b="1" dirty="0">
                <a:solidFill>
                  <a:srgbClr val="808080"/>
                </a:solidFill>
              </a:rPr>
              <a:t>Arizona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786524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3pPr>
            <a:lvl4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4pPr>
            <a:lvl5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4220969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247860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8675" y="933450"/>
            <a:ext cx="4038600" cy="5106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471001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0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146179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42178466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492963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088" y="112713"/>
            <a:ext cx="8229600" cy="8001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8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42746170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088" y="112713"/>
            <a:ext cx="8229600" cy="8001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38675" y="933450"/>
            <a:ext cx="40386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38675" y="3562350"/>
            <a:ext cx="4038600" cy="247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187627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3pPr>
            <a:lvl4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4pPr>
            <a:lvl5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8675" y="933450"/>
            <a:ext cx="4038600" cy="51069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0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088" y="112713"/>
            <a:ext cx="8229600" cy="8001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8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088" y="112713"/>
            <a:ext cx="8229600" cy="8001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47675" y="933450"/>
            <a:ext cx="4038600" cy="510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38675" y="933450"/>
            <a:ext cx="40386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38675" y="3562350"/>
            <a:ext cx="4038600" cy="247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theme" Target="../theme/theme2.xml"/><Relationship Id="rId11" Type="http://schemas.openxmlformats.org/officeDocument/2006/relationships/image" Target="../media/image1.jpeg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27"/>
          <a:stretch>
            <a:fillRect/>
          </a:stretch>
        </p:blipFill>
        <p:spPr bwMode="auto">
          <a:xfrm flipV="1">
            <a:off x="0" y="0"/>
            <a:ext cx="9144220" cy="1205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46088" y="112713"/>
            <a:ext cx="82296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47675" y="933450"/>
            <a:ext cx="8229600" cy="510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Line 14"/>
          <p:cNvSpPr>
            <a:spLocks noChangeShapeType="1"/>
          </p:cNvSpPr>
          <p:nvPr userDrawn="1"/>
        </p:nvSpPr>
        <p:spPr bwMode="auto">
          <a:xfrm>
            <a:off x="911225" y="6400800"/>
            <a:ext cx="8232775" cy="0"/>
          </a:xfrm>
          <a:prstGeom prst="line">
            <a:avLst/>
          </a:prstGeom>
          <a:noFill/>
          <a:ln w="25400">
            <a:solidFill>
              <a:srgbClr val="C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  <p:sp>
        <p:nvSpPr>
          <p:cNvPr id="12" name="Rectangle 24"/>
          <p:cNvSpPr>
            <a:spLocks noChangeArrowheads="1"/>
          </p:cNvSpPr>
          <p:nvPr userDrawn="1"/>
        </p:nvSpPr>
        <p:spPr bwMode="auto">
          <a:xfrm>
            <a:off x="4501365" y="6486525"/>
            <a:ext cx="44227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r"/>
            <a:r>
              <a:rPr lang="en-US" sz="1600" b="1" dirty="0">
                <a:solidFill>
                  <a:srgbClr val="808080"/>
                </a:solidFill>
              </a:rPr>
              <a:t>Arizona State University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chemeClr val="tx1">
              <a:lumMod val="95000"/>
              <a:lumOff val="5000"/>
            </a:schemeClr>
          </a:solidFill>
          <a:effectLst/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9pPr>
    </p:titleStyle>
    <p:bodyStyle>
      <a:lvl1pPr marL="342900" indent="-342900" algn="l" rtl="0" fontAlgn="base">
        <a:lnSpc>
          <a:spcPct val="120000"/>
        </a:lnSpc>
        <a:spcBef>
          <a:spcPct val="20000"/>
        </a:spcBef>
        <a:spcAft>
          <a:spcPct val="0"/>
        </a:spcAft>
        <a:buClr>
          <a:srgbClr val="C00000"/>
        </a:buClr>
        <a:buSzPct val="110000"/>
        <a:buFont typeface="Wingdings" pitchFamily="2" charset="2"/>
        <a:buChar char="§"/>
        <a:defRPr sz="3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20000"/>
        </a:lnSpc>
        <a:spcBef>
          <a:spcPct val="20000"/>
        </a:spcBef>
        <a:spcAft>
          <a:spcPct val="0"/>
        </a:spcAft>
        <a:buClr>
          <a:srgbClr val="C00000"/>
        </a:buClr>
        <a:buSzPct val="90000"/>
        <a:buFont typeface="Arial" charset="0"/>
        <a:buChar char="–"/>
        <a:defRPr sz="28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2pPr>
      <a:lvl3pPr marL="11430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24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3pPr>
      <a:lvl4pPr marL="16002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–"/>
        <a:defRPr sz="20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4pPr>
      <a:lvl5pPr marL="20574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5pPr>
      <a:lvl6pPr marL="25146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27"/>
          <a:stretch>
            <a:fillRect/>
          </a:stretch>
        </p:blipFill>
        <p:spPr bwMode="auto">
          <a:xfrm flipV="1">
            <a:off x="0" y="0"/>
            <a:ext cx="9144220" cy="1205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46088" y="112713"/>
            <a:ext cx="82296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47675" y="933450"/>
            <a:ext cx="8229600" cy="510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Line 14"/>
          <p:cNvSpPr>
            <a:spLocks noChangeShapeType="1"/>
          </p:cNvSpPr>
          <p:nvPr userDrawn="1"/>
        </p:nvSpPr>
        <p:spPr bwMode="auto">
          <a:xfrm>
            <a:off x="911225" y="6400800"/>
            <a:ext cx="8232775" cy="0"/>
          </a:xfrm>
          <a:prstGeom prst="line">
            <a:avLst/>
          </a:prstGeom>
          <a:noFill/>
          <a:ln w="25400">
            <a:solidFill>
              <a:srgbClr val="C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486525"/>
            <a:ext cx="684213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 b="1" i="0"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/>
              <a:pPr>
                <a:defRPr/>
              </a:pPr>
              <a:t>‹#›</a:t>
            </a:fld>
            <a:r>
              <a:rPr lang="en-US"/>
              <a:t> -</a:t>
            </a:r>
          </a:p>
        </p:txBody>
      </p:sp>
      <p:sp>
        <p:nvSpPr>
          <p:cNvPr id="12" name="Rectangle 24"/>
          <p:cNvSpPr>
            <a:spLocks noChangeArrowheads="1"/>
          </p:cNvSpPr>
          <p:nvPr userDrawn="1"/>
        </p:nvSpPr>
        <p:spPr bwMode="auto">
          <a:xfrm>
            <a:off x="4501365" y="6486525"/>
            <a:ext cx="442277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r"/>
            <a:r>
              <a:rPr lang="en-US" sz="1600" b="1" dirty="0">
                <a:solidFill>
                  <a:srgbClr val="808080"/>
                </a:solidFill>
              </a:rPr>
              <a:t>Arizona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040112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chemeClr val="tx1">
              <a:lumMod val="95000"/>
              <a:lumOff val="5000"/>
            </a:schemeClr>
          </a:solidFill>
          <a:effectLst/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cs typeface="Arial" charset="0"/>
        </a:defRPr>
      </a:lvl9pPr>
    </p:titleStyle>
    <p:bodyStyle>
      <a:lvl1pPr marL="342900" indent="-342900" algn="l" rtl="0" fontAlgn="base">
        <a:lnSpc>
          <a:spcPct val="120000"/>
        </a:lnSpc>
        <a:spcBef>
          <a:spcPct val="20000"/>
        </a:spcBef>
        <a:spcAft>
          <a:spcPct val="0"/>
        </a:spcAft>
        <a:buClr>
          <a:srgbClr val="C00000"/>
        </a:buClr>
        <a:buSzPct val="110000"/>
        <a:buFont typeface="Wingdings" pitchFamily="2" charset="2"/>
        <a:buChar char="§"/>
        <a:defRPr sz="3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20000"/>
        </a:lnSpc>
        <a:spcBef>
          <a:spcPct val="20000"/>
        </a:spcBef>
        <a:spcAft>
          <a:spcPct val="0"/>
        </a:spcAft>
        <a:buClr>
          <a:srgbClr val="C00000"/>
        </a:buClr>
        <a:buSzPct val="90000"/>
        <a:buFont typeface="Arial" charset="0"/>
        <a:buChar char="–"/>
        <a:defRPr sz="28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2pPr>
      <a:lvl3pPr marL="11430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24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3pPr>
      <a:lvl4pPr marL="16002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–"/>
        <a:defRPr sz="20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4pPr>
      <a:lvl5pPr marL="20574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>
              <a:lumMod val="95000"/>
              <a:lumOff val="5000"/>
            </a:schemeClr>
          </a:solidFill>
          <a:latin typeface="+mn-lt"/>
          <a:cs typeface="+mn-cs"/>
        </a:defRPr>
      </a:lvl5pPr>
      <a:lvl6pPr marL="25146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sankar@asu.edu" TargetMode="External"/><Relationship Id="rId4" Type="http://schemas.openxmlformats.org/officeDocument/2006/relationships/hyperlink" Target="mailto:ksubra19@asu.edu" TargetMode="External"/><Relationship Id="rId5" Type="http://schemas.openxmlformats.org/officeDocument/2006/relationships/hyperlink" Target="mailto:amanjesh@asu.edu" TargetMode="External"/><Relationship Id="rId6" Type="http://schemas.openxmlformats.org/officeDocument/2006/relationships/hyperlink" Target="mailto:snaray36@asu.edu" TargetMode="External"/><Relationship Id="rId7" Type="http://schemas.openxmlformats.org/officeDocument/2006/relationships/hyperlink" Target="mailto:rnachiap@asu.edu" TargetMode="External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ksubra19@asu.edu" TargetMode="External"/><Relationship Id="rId4" Type="http://schemas.openxmlformats.org/officeDocument/2006/relationships/hyperlink" Target="mailto:amanjesh@asu.edu" TargetMode="External"/><Relationship Id="rId5" Type="http://schemas.openxmlformats.org/officeDocument/2006/relationships/hyperlink" Target="mailto:snaray36@asu.edu" TargetMode="External"/><Relationship Id="rId6" Type="http://schemas.openxmlformats.org/officeDocument/2006/relationships/hyperlink" Target="mailto:rnachiap@asu.edu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bsankar@asu.edu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noaa.gov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98763"/>
            <a:ext cx="9144000" cy="1470025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sz="3200" b="0" dirty="0">
                <a:solidFill>
                  <a:srgbClr val="C00000"/>
                </a:solidFill>
                <a:latin typeface="Calibri"/>
                <a:cs typeface="Calibri"/>
              </a:rPr>
              <a:t>CSE 575 Class Project Presentation</a:t>
            </a:r>
            <a:r>
              <a:rPr lang="en-US" sz="5000" b="0" dirty="0">
                <a:solidFill>
                  <a:srgbClr val="C00000"/>
                </a:solidFill>
                <a:latin typeface="Calibri"/>
                <a:cs typeface="Calibri"/>
              </a:rPr>
              <a:t/>
            </a:r>
            <a:br>
              <a:rPr lang="en-US" sz="5000" b="0" dirty="0">
                <a:solidFill>
                  <a:srgbClr val="C00000"/>
                </a:solidFill>
                <a:latin typeface="Calibri"/>
                <a:cs typeface="Calibri"/>
              </a:rPr>
            </a:br>
            <a:r>
              <a:rPr lang="en-US" sz="5000" b="0">
                <a:solidFill>
                  <a:srgbClr val="C00000"/>
                </a:solidFill>
                <a:latin typeface="Calibri"/>
                <a:cs typeface="Calibri"/>
              </a:rPr>
              <a:t>Weather Forecasting </a:t>
            </a:r>
            <a:endParaRPr lang="en-US" sz="5000" b="0" dirty="0">
              <a:solidFill>
                <a:srgbClr val="C00000"/>
              </a:solidFill>
              <a:latin typeface="Calibri"/>
              <a:cs typeface="Calibri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9796" y="2968066"/>
            <a:ext cx="6964407" cy="2106209"/>
          </a:xfrm>
        </p:spPr>
        <p:txBody>
          <a:bodyPr/>
          <a:lstStyle/>
          <a:p>
            <a:r>
              <a:rPr lang="en-US" sz="2000" dirty="0"/>
              <a:t>Team Members:</a:t>
            </a:r>
          </a:p>
          <a:p>
            <a:pPr marL="342900" indent="-342900">
              <a:buFont typeface="+mj-lt"/>
              <a:buAutoNum type="arabicPeriod"/>
            </a:pPr>
            <a:r>
              <a:rPr lang="hr-HR" sz="1400" dirty="0" err="1"/>
              <a:t>Balaji</a:t>
            </a:r>
            <a:r>
              <a:rPr lang="hr-HR" sz="1400" dirty="0"/>
              <a:t> </a:t>
            </a:r>
            <a:r>
              <a:rPr lang="hr-HR" sz="1400" dirty="0" err="1"/>
              <a:t>Sankar</a:t>
            </a:r>
            <a:r>
              <a:rPr lang="hr-HR" sz="1400" dirty="0"/>
              <a:t> </a:t>
            </a:r>
            <a:r>
              <a:rPr lang="mr-IN" sz="1400" dirty="0"/>
              <a:t>–</a:t>
            </a:r>
            <a:r>
              <a:rPr lang="hr-HR" sz="1400" dirty="0"/>
              <a:t> 1209346459 </a:t>
            </a:r>
            <a:r>
              <a:rPr lang="en-US" sz="1400" dirty="0"/>
              <a:t>- </a:t>
            </a:r>
            <a:r>
              <a:rPr lang="en-US" sz="1400" dirty="0">
                <a:hlinkClick r:id="rId3"/>
              </a:rPr>
              <a:t>bsankar@asu.edu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20% contribution</a:t>
            </a:r>
            <a:endParaRPr lang="hr-HR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Karthik</a:t>
            </a:r>
            <a:r>
              <a:rPr lang="en-US" sz="1400" dirty="0"/>
              <a:t> Subramanian </a:t>
            </a:r>
            <a:r>
              <a:rPr lang="mr-IN" sz="1400" dirty="0"/>
              <a:t>–</a:t>
            </a:r>
            <a:r>
              <a:rPr lang="en-US" sz="1400" dirty="0"/>
              <a:t> 1209360876 - </a:t>
            </a:r>
            <a:r>
              <a:rPr lang="en-US" sz="1400" dirty="0">
                <a:hlinkClick r:id="rId4"/>
              </a:rPr>
              <a:t>ksubra19@asu.edu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20% contribution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Aarti</a:t>
            </a:r>
            <a:r>
              <a:rPr lang="en-US" sz="1400" dirty="0"/>
              <a:t> Rao </a:t>
            </a:r>
            <a:r>
              <a:rPr lang="en-US" sz="1400" dirty="0" err="1"/>
              <a:t>Manjeshwar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1209163211 - </a:t>
            </a:r>
            <a:r>
              <a:rPr lang="en-US" sz="1400" dirty="0">
                <a:hlinkClick r:id="rId5"/>
              </a:rPr>
              <a:t>amanjesh@asu.edu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20% contribution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Shwetha</a:t>
            </a:r>
            <a:r>
              <a:rPr lang="en-US" sz="1400" dirty="0"/>
              <a:t> Narayanan </a:t>
            </a:r>
            <a:r>
              <a:rPr lang="mr-IN" sz="1400" dirty="0"/>
              <a:t>–</a:t>
            </a:r>
            <a:r>
              <a:rPr lang="en-US" sz="1400" dirty="0"/>
              <a:t> 1209166097 - </a:t>
            </a:r>
            <a:r>
              <a:rPr lang="en-US" sz="1400" dirty="0">
                <a:hlinkClick r:id="rId6"/>
              </a:rPr>
              <a:t>snaray36@asu.edu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20% contribution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Ramanathan Nachiappan </a:t>
            </a:r>
            <a:r>
              <a:rPr lang="mr-IN" sz="1400" dirty="0"/>
              <a:t>–</a:t>
            </a:r>
            <a:r>
              <a:rPr lang="en-US" sz="1400" dirty="0"/>
              <a:t> 1210822532 </a:t>
            </a:r>
            <a:r>
              <a:rPr lang="mr-IN" sz="1400" dirty="0"/>
              <a:t>–</a:t>
            </a:r>
            <a:r>
              <a:rPr lang="en-US" sz="1400" dirty="0"/>
              <a:t> </a:t>
            </a:r>
            <a:r>
              <a:rPr lang="en-US" sz="1400" dirty="0">
                <a:hlinkClick r:id="rId7"/>
              </a:rPr>
              <a:t>rnachiap@asu.edu</a:t>
            </a:r>
            <a:r>
              <a:rPr lang="en-US" sz="1400" dirty="0"/>
              <a:t> - 20% contribution</a:t>
            </a:r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0" y="6486525"/>
            <a:ext cx="684213" cy="371475"/>
          </a:xfrm>
        </p:spPr>
        <p:txBody>
          <a:bodyPr/>
          <a:lstStyle/>
          <a:p>
            <a:pPr>
              <a:defRPr/>
            </a:pPr>
            <a:r>
              <a:rPr lang="en-US" dirty="0"/>
              <a:t>- </a:t>
            </a:r>
            <a:fld id="{5702A24C-C4CD-4510-A1DD-CEB556D2535A}" type="slidenum">
              <a:rPr lang="en-US" smtClean="0"/>
              <a:pPr>
                <a:defRPr/>
              </a:pPr>
              <a:t>1</a:t>
            </a:fld>
            <a:r>
              <a:rPr lang="en-US" dirty="0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426459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Choosing Number of Dimensions for PCA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5" y="1030923"/>
            <a:ext cx="8229600" cy="491204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- </a:t>
            </a:r>
            <a:fld id="{5702A24C-C4CD-4510-A1DD-CEB556D2535A}" type="slidenum">
              <a:rPr lang="en-US" smtClean="0"/>
              <a:pPr>
                <a:defRPr/>
              </a:pPr>
              <a:t>10</a:t>
            </a:fld>
            <a:r>
              <a:rPr lang="en-US" smtClean="0"/>
              <a:t> -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594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Step-wise regression for feature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75" y="933450"/>
            <a:ext cx="8229600" cy="800757"/>
          </a:xfrm>
        </p:spPr>
        <p:txBody>
          <a:bodyPr/>
          <a:lstStyle/>
          <a:p>
            <a:r>
              <a:rPr lang="en-US" dirty="0"/>
              <a:t>Selected Features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11</a:t>
            </a:fld>
            <a:r>
              <a:rPr lang="en-US"/>
              <a:t> -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9122439"/>
              </p:ext>
            </p:extLst>
          </p:nvPr>
        </p:nvGraphicFramePr>
        <p:xfrm>
          <a:off x="956439" y="1910781"/>
          <a:ext cx="5402318" cy="219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115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0115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Cincinnati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Precipitation, Pressure and Visibility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Dallas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Humidity, Wind Direction and visibility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Seattle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Wet bulb temperature, precipitation, pressure change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7905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Baseline Prediction for Time Series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000" dirty="0"/>
              <a:t>We used the persistence algorithm in establishing the baseline performance</a:t>
            </a:r>
          </a:p>
          <a:p>
            <a:pPr algn="just"/>
            <a:r>
              <a:rPr lang="en-US" sz="2000" dirty="0"/>
              <a:t>Persistence Algorithm:</a:t>
            </a:r>
          </a:p>
          <a:p>
            <a:pPr lvl="1" algn="just"/>
            <a:r>
              <a:rPr lang="en-US" sz="1600" dirty="0"/>
              <a:t>Also called “Naïve” Forecast which is equivalent to the ‘Zero Rule’ algorithm</a:t>
            </a:r>
          </a:p>
          <a:p>
            <a:pPr lvl="1" algn="just"/>
            <a:r>
              <a:rPr lang="en-US" sz="1600" dirty="0"/>
              <a:t>This algorithm uses the value at the previous time step t-1 (input) to predict the outcome in the next time step t+1 (output)</a:t>
            </a:r>
          </a:p>
          <a:p>
            <a:pPr algn="just"/>
            <a:r>
              <a:rPr lang="en-US" sz="2000" dirty="0"/>
              <a:t>Dataset split </a:t>
            </a:r>
            <a:r>
              <a:rPr lang="mr-IN" sz="2000" dirty="0"/>
              <a:t>–</a:t>
            </a:r>
            <a:r>
              <a:rPr lang="en-US" sz="2000" dirty="0"/>
              <a:t> Training -2/3</a:t>
            </a:r>
            <a:r>
              <a:rPr lang="en-US" sz="2000" baseline="30000" dirty="0"/>
              <a:t>rd</a:t>
            </a:r>
            <a:r>
              <a:rPr lang="en-US" sz="2000" dirty="0"/>
              <a:t> and Testing </a:t>
            </a:r>
            <a:r>
              <a:rPr lang="mr-IN" sz="2000" dirty="0"/>
              <a:t>–</a:t>
            </a:r>
            <a:r>
              <a:rPr lang="en-US" sz="2000" dirty="0"/>
              <a:t> 1/3</a:t>
            </a:r>
            <a:r>
              <a:rPr lang="en-US" sz="2000" baseline="30000" dirty="0"/>
              <a:t>rd</a:t>
            </a:r>
            <a:r>
              <a:rPr lang="en-US" sz="2000" dirty="0"/>
              <a:t> </a:t>
            </a:r>
          </a:p>
          <a:p>
            <a:pPr algn="just"/>
            <a:r>
              <a:rPr lang="en-US" sz="2000" dirty="0"/>
              <a:t>This assumes nothing about the specifics about the time series to which it is applied, thus making it naïve and establishing a baseline performance</a:t>
            </a:r>
          </a:p>
          <a:p>
            <a:endParaRPr lang="en-US" sz="2000" dirty="0"/>
          </a:p>
          <a:p>
            <a:pPr lvl="1"/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12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789868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Predictions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13</a:t>
            </a:fld>
            <a:r>
              <a:rPr lang="en-US"/>
              <a:t> -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1445590"/>
            <a:ext cx="3351759" cy="1714513"/>
          </a:xfrm>
        </p:spPr>
      </p:pic>
      <p:sp>
        <p:nvSpPr>
          <p:cNvPr id="9" name="Rectangle 8"/>
          <p:cNvSpPr/>
          <p:nvPr/>
        </p:nvSpPr>
        <p:spPr>
          <a:xfrm>
            <a:off x="1402011" y="1073877"/>
            <a:ext cx="902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Seattle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0887" y="1447971"/>
            <a:ext cx="3153705" cy="170975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724805" y="1073877"/>
            <a:ext cx="825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Dallas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21" y="3987489"/>
            <a:ext cx="4091251" cy="202442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894236" y="3638070"/>
            <a:ext cx="1221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Cincinnati</a:t>
            </a:r>
          </a:p>
        </p:txBody>
      </p:sp>
    </p:spTree>
    <p:extLst>
      <p:ext uri="{BB962C8B-B14F-4D97-AF65-F5344CB8AC3E}">
        <p14:creationId xmlns:p14="http://schemas.microsoft.com/office/powerpoint/2010/main" val="15719994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Correlation Check between t-1 and t+1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4" t="6737" r="6727" b="8810"/>
          <a:stretch/>
        </p:blipFill>
        <p:spPr>
          <a:xfrm>
            <a:off x="472838" y="1205947"/>
            <a:ext cx="3994071" cy="225287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14</a:t>
            </a:fld>
            <a:r>
              <a:rPr lang="en-US"/>
              <a:t> -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5" t="6903" r="6521" b="8589"/>
          <a:stretch/>
        </p:blipFill>
        <p:spPr>
          <a:xfrm>
            <a:off x="4774137" y="1205947"/>
            <a:ext cx="4020821" cy="22528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18" t="6224" r="6726" b="8698"/>
          <a:stretch/>
        </p:blipFill>
        <p:spPr>
          <a:xfrm>
            <a:off x="2563852" y="4007402"/>
            <a:ext cx="3994071" cy="22528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10430" y="836615"/>
            <a:ext cx="918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Seattle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368780" y="836615"/>
            <a:ext cx="831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Dallas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94236" y="3638070"/>
            <a:ext cx="1221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Cincinnati</a:t>
            </a:r>
          </a:p>
        </p:txBody>
      </p:sp>
    </p:spTree>
    <p:extLst>
      <p:ext uri="{BB962C8B-B14F-4D97-AF65-F5344CB8AC3E}">
        <p14:creationId xmlns:p14="http://schemas.microsoft.com/office/powerpoint/2010/main" val="1511119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000" dirty="0"/>
              <a:t>AR model is similar to the baseline prediction model in terms of predicting outcome using the observation of the previous time step</a:t>
            </a:r>
          </a:p>
          <a:p>
            <a:pPr algn="just"/>
            <a:r>
              <a:rPr lang="en-US" sz="2000" dirty="0"/>
              <a:t>However the approach is not naïve, but based upon linear regression model (a linear combination of input values)</a:t>
            </a:r>
          </a:p>
          <a:p>
            <a:pPr lvl="1" algn="just"/>
            <a:r>
              <a:rPr lang="en-US" sz="1600" dirty="0"/>
              <a:t>For example </a:t>
            </a:r>
            <a:r>
              <a:rPr lang="mr-IN" sz="1600" dirty="0"/>
              <a:t>X(t+1) = </a:t>
            </a:r>
            <a:r>
              <a:rPr lang="en-US" sz="1600" dirty="0"/>
              <a:t>w</a:t>
            </a:r>
            <a:r>
              <a:rPr lang="mr-IN" sz="1600" dirty="0"/>
              <a:t>0 + </a:t>
            </a:r>
            <a:r>
              <a:rPr lang="en-US" sz="1600" dirty="0"/>
              <a:t>w</a:t>
            </a:r>
            <a:r>
              <a:rPr lang="mr-IN" sz="1600" dirty="0"/>
              <a:t>1*X(t-1)</a:t>
            </a:r>
            <a:endParaRPr lang="en-US" sz="1600" dirty="0"/>
          </a:p>
          <a:p>
            <a:pPr algn="just"/>
            <a:r>
              <a:rPr lang="en-US" sz="2000" dirty="0"/>
              <a:t> This relationship between variables is called correlation and we performed a correlation check for the two variables t+1 and t-1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15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256808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 Results Seattle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16</a:t>
            </a:fld>
            <a:r>
              <a:rPr lang="en-US"/>
              <a:t> -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85" y="933450"/>
            <a:ext cx="8171180" cy="5106988"/>
          </a:xfrm>
        </p:spPr>
      </p:pic>
    </p:spTree>
    <p:extLst>
      <p:ext uri="{BB962C8B-B14F-4D97-AF65-F5344CB8AC3E}">
        <p14:creationId xmlns:p14="http://schemas.microsoft.com/office/powerpoint/2010/main" val="12235898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 Results Dallas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85" y="933450"/>
            <a:ext cx="8171180" cy="510698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17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102953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 Results Cincinnati	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85" y="933450"/>
            <a:ext cx="8171180" cy="510698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18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2983524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ARIMA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Combination of autoregressive (AR), integration (I) - and moving average (MA) operations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19</a:t>
            </a:fld>
            <a:r>
              <a:rPr lang="en-US"/>
              <a:t> -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491" y="2285178"/>
            <a:ext cx="5210175" cy="17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464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Introduction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Data Sets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Time Series Data modelling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Proposed approaches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PCA and Feature Selection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Baseline - Naïve Persistence model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ARIMA Modeling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Time Series Linear Modeling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/>
              <a:t>Nearest Neighbor Modeling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52330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Results Seattle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8" r="998" b="6056"/>
          <a:stretch/>
        </p:blipFill>
        <p:spPr>
          <a:xfrm>
            <a:off x="446087" y="1604273"/>
            <a:ext cx="8340561" cy="465989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20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984957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Results Dallas	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4" y="1030922"/>
            <a:ext cx="8696326" cy="524375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21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23684400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Results Cincinnati	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0" t="2408" r="7530" b="7870"/>
          <a:stretch/>
        </p:blipFill>
        <p:spPr>
          <a:xfrm>
            <a:off x="-1" y="987971"/>
            <a:ext cx="9144001" cy="52446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22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5496968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Nearest Neighbor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a lagged dataset (by 1 day)</a:t>
            </a:r>
          </a:p>
          <a:p>
            <a:r>
              <a:rPr lang="en-US" dirty="0"/>
              <a:t>Mapped attributes to next day’s temperature</a:t>
            </a:r>
          </a:p>
          <a:p>
            <a:r>
              <a:rPr lang="en-US" dirty="0"/>
              <a:t>Split data into train and test (random sampling)</a:t>
            </a:r>
          </a:p>
          <a:p>
            <a:r>
              <a:rPr lang="en-US" dirty="0"/>
              <a:t>Trained model with selected features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23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20213912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Prediction Seattle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24</a:t>
            </a:fld>
            <a:r>
              <a:rPr lang="en-US"/>
              <a:t> -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2813"/>
            <a:ext cx="9144000" cy="5573711"/>
          </a:xfrm>
        </p:spPr>
      </p:pic>
    </p:spTree>
    <p:extLst>
      <p:ext uri="{BB962C8B-B14F-4D97-AF65-F5344CB8AC3E}">
        <p14:creationId xmlns:p14="http://schemas.microsoft.com/office/powerpoint/2010/main" val="13283365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Prediction Dallas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25</a:t>
            </a:fld>
            <a:r>
              <a:rPr lang="en-US"/>
              <a:t> -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2812"/>
            <a:ext cx="9144000" cy="5414415"/>
          </a:xfrm>
        </p:spPr>
      </p:pic>
    </p:spTree>
    <p:extLst>
      <p:ext uri="{BB962C8B-B14F-4D97-AF65-F5344CB8AC3E}">
        <p14:creationId xmlns:p14="http://schemas.microsoft.com/office/powerpoint/2010/main" val="38341762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Prediction Cincinnati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2813"/>
            <a:ext cx="9144000" cy="543543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26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7150580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Linear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Linear model that retains the Time Series Characteristics</a:t>
            </a:r>
          </a:p>
          <a:p>
            <a:r>
              <a:rPr lang="en-US" sz="2800" dirty="0"/>
              <a:t>Includes seasonal and trend components</a:t>
            </a:r>
          </a:p>
          <a:p>
            <a:r>
              <a:rPr lang="en-US" sz="2800" dirty="0"/>
              <a:t>Includes external variables from Stepwise Regression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27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4116750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TSLM Predictions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28</a:t>
            </a:fld>
            <a:r>
              <a:rPr lang="en-US"/>
              <a:t> -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88" y="1360447"/>
            <a:ext cx="3999788" cy="2475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888" y="1492468"/>
            <a:ext cx="3699618" cy="23438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8303" y="3836275"/>
            <a:ext cx="3741683" cy="25482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86539" y="1068939"/>
            <a:ext cx="918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Seattle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74219" y="1175781"/>
            <a:ext cx="831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Dallas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88526" y="3651609"/>
            <a:ext cx="1221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Cincinnati</a:t>
            </a:r>
          </a:p>
        </p:txBody>
      </p:sp>
    </p:spTree>
    <p:extLst>
      <p:ext uri="{BB962C8B-B14F-4D97-AF65-F5344CB8AC3E}">
        <p14:creationId xmlns:p14="http://schemas.microsoft.com/office/powerpoint/2010/main" val="57862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0738738"/>
              </p:ext>
            </p:extLst>
          </p:nvPr>
        </p:nvGraphicFramePr>
        <p:xfrm>
          <a:off x="446088" y="1532540"/>
          <a:ext cx="8229600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xmlns="" val="297299633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xmlns="" val="24049007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xmlns="" val="2422348489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xmlns="" val="1652510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Seattle</a:t>
                      </a:r>
                      <a:r>
                        <a:rPr lang="en-US" baseline="0" dirty="0"/>
                        <a:t> MSE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Dallas 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Cincinnati 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81679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Baseline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16801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4.247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22355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3.337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5.247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50651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TSLM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99639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KNN (k=4)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8.019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75557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42395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02570375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29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635111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3</a:t>
            </a:fld>
            <a:r>
              <a:rPr lang="en-US"/>
              <a:t> -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75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hr-HR" sz="1600" dirty="0" err="1"/>
              <a:t>Balaji</a:t>
            </a:r>
            <a:r>
              <a:rPr lang="hr-HR" sz="1600" dirty="0"/>
              <a:t> </a:t>
            </a:r>
            <a:r>
              <a:rPr lang="hr-HR" sz="1600" dirty="0" err="1"/>
              <a:t>Sankar</a:t>
            </a:r>
            <a:r>
              <a:rPr lang="hr-HR" sz="1600" dirty="0"/>
              <a:t> </a:t>
            </a:r>
            <a:r>
              <a:rPr lang="mr-IN" sz="1600" dirty="0"/>
              <a:t>–</a:t>
            </a:r>
            <a:r>
              <a:rPr lang="hr-HR" sz="1600" dirty="0"/>
              <a:t> 1209346459 </a:t>
            </a:r>
            <a:r>
              <a:rPr lang="en-US" sz="1600" dirty="0"/>
              <a:t>- </a:t>
            </a:r>
            <a:r>
              <a:rPr lang="en-US" sz="1600" dirty="0">
                <a:hlinkClick r:id="rId2"/>
              </a:rPr>
              <a:t>bsankar@asu.edu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20% contribution</a:t>
            </a:r>
          </a:p>
          <a:p>
            <a:pPr lvl="1">
              <a:buFont typeface="+mj-lt"/>
              <a:buAutoNum type="arabicPeriod"/>
            </a:pPr>
            <a:r>
              <a:rPr lang="en-US" sz="1200" dirty="0"/>
              <a:t>PCA</a:t>
            </a:r>
          </a:p>
          <a:p>
            <a:pPr lvl="1">
              <a:buFont typeface="+mj-lt"/>
              <a:buAutoNum type="arabicPeriod"/>
            </a:pPr>
            <a:r>
              <a:rPr lang="en-US" sz="1200" dirty="0"/>
              <a:t>KNN </a:t>
            </a:r>
            <a:endParaRPr lang="hr-HR" sz="1200" dirty="0"/>
          </a:p>
          <a:p>
            <a:pPr>
              <a:buFont typeface="+mj-lt"/>
              <a:buAutoNum type="arabicPeriod"/>
            </a:pPr>
            <a:r>
              <a:rPr lang="en-US" sz="1600" dirty="0" err="1"/>
              <a:t>Karthik</a:t>
            </a:r>
            <a:r>
              <a:rPr lang="en-US" sz="1600" dirty="0"/>
              <a:t> Subramanian </a:t>
            </a:r>
            <a:r>
              <a:rPr lang="mr-IN" sz="1600" dirty="0"/>
              <a:t>–</a:t>
            </a:r>
            <a:r>
              <a:rPr lang="en-US" sz="1600" dirty="0"/>
              <a:t> 1209360876 - </a:t>
            </a:r>
            <a:r>
              <a:rPr lang="en-US" sz="1600" dirty="0">
                <a:hlinkClick r:id="rId3"/>
              </a:rPr>
              <a:t>ksubra19@asu.edu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20% contribution</a:t>
            </a:r>
          </a:p>
          <a:p>
            <a:pPr lvl="1">
              <a:buFont typeface="+mj-lt"/>
              <a:buAutoNum type="arabicPeriod"/>
            </a:pPr>
            <a:r>
              <a:rPr lang="en-US" sz="1200" dirty="0"/>
              <a:t>Data Preprocessing</a:t>
            </a:r>
          </a:p>
          <a:p>
            <a:pPr lvl="1">
              <a:buFont typeface="+mj-lt"/>
              <a:buAutoNum type="arabicPeriod"/>
            </a:pPr>
            <a:r>
              <a:rPr lang="en-US" sz="1200" dirty="0"/>
              <a:t>KNN </a:t>
            </a:r>
          </a:p>
          <a:p>
            <a:pPr>
              <a:buFont typeface="+mj-lt"/>
              <a:buAutoNum type="arabicPeriod"/>
            </a:pPr>
            <a:r>
              <a:rPr lang="en-US" sz="1600" dirty="0" err="1"/>
              <a:t>Aarti</a:t>
            </a:r>
            <a:r>
              <a:rPr lang="en-US" sz="1600" dirty="0"/>
              <a:t> Rao </a:t>
            </a:r>
            <a:r>
              <a:rPr lang="en-US" sz="1600" dirty="0" err="1"/>
              <a:t>Manjeshwar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1209163211 - </a:t>
            </a:r>
            <a:r>
              <a:rPr lang="en-US" sz="1600" dirty="0">
                <a:hlinkClick r:id="rId4"/>
              </a:rPr>
              <a:t>amanjesh@asu.edu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20% contribution</a:t>
            </a:r>
          </a:p>
          <a:p>
            <a:pPr lvl="1">
              <a:buFont typeface="+mj-lt"/>
              <a:buAutoNum type="arabicPeriod"/>
            </a:pPr>
            <a:r>
              <a:rPr lang="en-US" sz="1200" dirty="0"/>
              <a:t>Baseline Persistence Model</a:t>
            </a:r>
          </a:p>
          <a:p>
            <a:pPr lvl="1">
              <a:buFont typeface="+mj-lt"/>
              <a:buAutoNum type="arabicPeriod"/>
            </a:pPr>
            <a:r>
              <a:rPr lang="en-US" sz="1200" dirty="0"/>
              <a:t>Autocorrelation</a:t>
            </a:r>
          </a:p>
          <a:p>
            <a:pPr>
              <a:buFont typeface="+mj-lt"/>
              <a:buAutoNum type="arabicPeriod"/>
            </a:pPr>
            <a:r>
              <a:rPr lang="en-US" sz="1600" dirty="0" err="1"/>
              <a:t>Shwetha</a:t>
            </a:r>
            <a:r>
              <a:rPr lang="en-US" sz="1600" dirty="0"/>
              <a:t> Narayanan </a:t>
            </a:r>
            <a:r>
              <a:rPr lang="mr-IN" sz="1600" dirty="0"/>
              <a:t>–</a:t>
            </a:r>
            <a:r>
              <a:rPr lang="en-US" sz="1600" dirty="0"/>
              <a:t> 1209166097 - </a:t>
            </a:r>
            <a:r>
              <a:rPr lang="en-US" sz="1600" dirty="0">
                <a:hlinkClick r:id="rId5"/>
              </a:rPr>
              <a:t>snaray36@asu.edu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20% contribution</a:t>
            </a:r>
          </a:p>
          <a:p>
            <a:pPr lvl="1">
              <a:buFont typeface="+mj-lt"/>
              <a:buAutoNum type="arabicPeriod"/>
            </a:pPr>
            <a:r>
              <a:rPr lang="en-US" sz="1200" dirty="0"/>
              <a:t>Stepwise Regression</a:t>
            </a:r>
          </a:p>
          <a:p>
            <a:pPr lvl="1">
              <a:buFont typeface="+mj-lt"/>
              <a:buAutoNum type="arabicPeriod"/>
            </a:pPr>
            <a:r>
              <a:rPr lang="en-US" sz="1200" dirty="0"/>
              <a:t>TSLM</a:t>
            </a:r>
          </a:p>
          <a:p>
            <a:pPr>
              <a:buFont typeface="+mj-lt"/>
              <a:buAutoNum type="arabicPeriod"/>
            </a:pPr>
            <a:r>
              <a:rPr lang="en-US" sz="1600" dirty="0"/>
              <a:t>Ramanathan Nachiappan </a:t>
            </a:r>
            <a:r>
              <a:rPr lang="mr-IN" sz="1600" dirty="0"/>
              <a:t>–</a:t>
            </a:r>
            <a:r>
              <a:rPr lang="en-US" sz="1600" dirty="0"/>
              <a:t> 1210822532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>
                <a:hlinkClick r:id="rId6"/>
              </a:rPr>
              <a:t>rnachiap@asu.edu</a:t>
            </a:r>
            <a:r>
              <a:rPr lang="en-US" sz="1600" dirty="0"/>
              <a:t> - 20% contribution</a:t>
            </a:r>
          </a:p>
          <a:p>
            <a:pPr lvl="1">
              <a:buFont typeface="+mj-lt"/>
              <a:buAutoNum type="arabicPeriod"/>
            </a:pPr>
            <a:r>
              <a:rPr lang="en-US" sz="1200" dirty="0"/>
              <a:t>AR</a:t>
            </a:r>
          </a:p>
          <a:p>
            <a:pPr lvl="1">
              <a:buFont typeface="+mj-lt"/>
              <a:buAutoNum type="arabicPeriod"/>
            </a:pPr>
            <a:r>
              <a:rPr lang="en-US" sz="1200" dirty="0"/>
              <a:t>ARIMA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30</a:t>
            </a:fld>
            <a:r>
              <a:rPr lang="en-US"/>
              <a:t> -</a:t>
            </a:r>
          </a:p>
        </p:txBody>
      </p:sp>
      <p:sp>
        <p:nvSpPr>
          <p:cNvPr id="5" name="Rectangle 4"/>
          <p:cNvSpPr/>
          <p:nvPr/>
        </p:nvSpPr>
        <p:spPr>
          <a:xfrm>
            <a:off x="446088" y="5707132"/>
            <a:ext cx="8229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Times" charset="0"/>
                <a:ea typeface="Times" charset="0"/>
                <a:cs typeface="Times" charset="0"/>
              </a:rPr>
              <a:t>“All the team members agree on the team members’ contributions in terms of both (a) what s/he did and (b) the percentage”</a:t>
            </a:r>
            <a:endParaRPr lang="en-US" sz="2000" dirty="0">
              <a:effectLst/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2306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31</a:t>
            </a:fld>
            <a:r>
              <a:rPr lang="en-US"/>
              <a:t> -</a:t>
            </a:r>
          </a:p>
        </p:txBody>
      </p:sp>
      <p:sp>
        <p:nvSpPr>
          <p:cNvPr id="6" name="Rectangle 5"/>
          <p:cNvSpPr/>
          <p:nvPr/>
        </p:nvSpPr>
        <p:spPr>
          <a:xfrm>
            <a:off x="684212" y="5649403"/>
            <a:ext cx="79914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Times" charset="0"/>
                <a:ea typeface="Times" charset="0"/>
                <a:cs typeface="Times" charset="0"/>
              </a:rPr>
              <a:t>“All the team members agree on the team members’ contributions in terms of both (a) what s/he did and (b) the percentage”</a:t>
            </a:r>
            <a:endParaRPr lang="en-US" sz="2000" dirty="0">
              <a:effectLst/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671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Source: </a:t>
            </a:r>
            <a:r>
              <a:rPr lang="en-US" sz="2800" dirty="0">
                <a:hlinkClick r:id="rId2"/>
              </a:rPr>
              <a:t>http://www.noaa.gov/</a:t>
            </a:r>
            <a:endParaRPr lang="en-US" sz="2800" dirty="0"/>
          </a:p>
          <a:p>
            <a:pPr lvl="1"/>
            <a:r>
              <a:rPr lang="en-US" sz="2000" dirty="0"/>
              <a:t>National Oceanic and Atmospheric Administration by the U.S Department of Commerce</a:t>
            </a:r>
          </a:p>
          <a:p>
            <a:r>
              <a:rPr lang="en-US" sz="2800" dirty="0"/>
              <a:t>Data Set Sample:</a:t>
            </a:r>
          </a:p>
          <a:p>
            <a:pPr lvl="1"/>
            <a:r>
              <a:rPr lang="en-US" sz="2000" dirty="0"/>
              <a:t>Seattle, Dallas and Cincinnati Weather data</a:t>
            </a:r>
          </a:p>
          <a:p>
            <a:pPr lvl="1"/>
            <a:r>
              <a:rPr lang="en-US" sz="2000" dirty="0"/>
              <a:t>Parameters </a:t>
            </a:r>
            <a:r>
              <a:rPr lang="mr-IN" sz="2000" dirty="0"/>
              <a:t>–</a:t>
            </a:r>
            <a:r>
              <a:rPr lang="en-US" sz="2000" dirty="0"/>
              <a:t> Sunrise, sunset, wind speed, precipitation, dew point, wet bulb temperature, pressure change, sky conditions etc. (92 features)</a:t>
            </a:r>
          </a:p>
          <a:p>
            <a:pPr lvl="1"/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4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794099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Characteristics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5</a:t>
            </a:fld>
            <a:r>
              <a:rPr lang="en-US"/>
              <a:t> -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68" y="912813"/>
            <a:ext cx="4135738" cy="2535781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868" y="912813"/>
            <a:ext cx="4610100" cy="2362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597" y="3275013"/>
            <a:ext cx="45974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651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is seasonal!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6</a:t>
            </a:fld>
            <a:r>
              <a:rPr lang="en-US"/>
              <a:t> -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1248069"/>
            <a:ext cx="3772173" cy="2451571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179" y="1248069"/>
            <a:ext cx="3814773" cy="23569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248" y="3794234"/>
            <a:ext cx="4939862" cy="249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18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400" dirty="0"/>
          </a:p>
          <a:p>
            <a:r>
              <a:rPr lang="en-US" sz="2400" dirty="0"/>
              <a:t>Data Set Feature Extraction using PCA</a:t>
            </a:r>
            <a:endParaRPr lang="en-US" sz="1200" dirty="0"/>
          </a:p>
          <a:p>
            <a:r>
              <a:rPr lang="en-US" sz="2400" dirty="0"/>
              <a:t>Feature Selection – Stepwise Regression</a:t>
            </a:r>
          </a:p>
          <a:p>
            <a:r>
              <a:rPr lang="en-US" sz="2400" dirty="0"/>
              <a:t>Base model using Naïve Persistence </a:t>
            </a:r>
          </a:p>
          <a:p>
            <a:r>
              <a:rPr lang="en-US" sz="2400" dirty="0"/>
              <a:t>ARIMA Modeling</a:t>
            </a:r>
          </a:p>
          <a:p>
            <a:r>
              <a:rPr lang="en-US" sz="2400" dirty="0"/>
              <a:t>Time Series Linear Modeling</a:t>
            </a:r>
          </a:p>
          <a:p>
            <a:r>
              <a:rPr lang="en-US" sz="2400" dirty="0"/>
              <a:t>K Nearest Neighbor Modeling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7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020171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8</a:t>
            </a:fld>
            <a:r>
              <a:rPr lang="en-US"/>
              <a:t> -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5312463"/>
              </p:ext>
            </p:extLst>
          </p:nvPr>
        </p:nvGraphicFramePr>
        <p:xfrm>
          <a:off x="1661675" y="2450872"/>
          <a:ext cx="6096000" cy="12604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xmlns="" val="229960425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xmlns="" val="643848882"/>
                    </a:ext>
                  </a:extLst>
                </a:gridCol>
              </a:tblGrid>
              <a:tr h="518801">
                <a:tc>
                  <a:txBody>
                    <a:bodyPr/>
                    <a:lstStyle/>
                    <a:p>
                      <a:r>
                        <a:rPr lang="en-US" sz="1800" dirty="0"/>
                        <a:t>Original features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4576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Reduced manually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30949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Aggregated data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collapsed into hourly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5845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274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 using PCA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  <a:p>
            <a:r>
              <a:rPr lang="en-US" sz="2000" dirty="0"/>
              <a:t>Find variance of each column</a:t>
            </a:r>
          </a:p>
          <a:p>
            <a:r>
              <a:rPr lang="en-US" sz="2000" dirty="0"/>
              <a:t>Sort by variance of each column</a:t>
            </a:r>
          </a:p>
          <a:p>
            <a:r>
              <a:rPr lang="en-US" sz="2000" dirty="0"/>
              <a:t>Find the number of columns which have positive variance</a:t>
            </a:r>
          </a:p>
          <a:p>
            <a:r>
              <a:rPr lang="en-US" sz="2000" dirty="0"/>
              <a:t>This represents the ideal set of features</a:t>
            </a:r>
          </a:p>
          <a:p>
            <a:r>
              <a:rPr lang="en-US" sz="2000" dirty="0"/>
              <a:t>Positive variance indicates that the feature is not closely related to other features</a:t>
            </a:r>
          </a:p>
          <a:p>
            <a:r>
              <a:rPr lang="en-US" sz="2000" dirty="0"/>
              <a:t>Apply dimensionality reduction using PCA for these number of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- </a:t>
            </a:r>
            <a:fld id="{5702A24C-C4CD-4510-A1DD-CEB556D2535A}" type="slidenum">
              <a:rPr lang="en-US" smtClean="0"/>
              <a:pPr>
                <a:defRPr/>
              </a:pPr>
              <a:t>9</a:t>
            </a:fld>
            <a:r>
              <a:rPr lang="en-US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72390496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75666</TotalTime>
  <Words>832</Words>
  <Application>Microsoft Macintosh PowerPoint</Application>
  <PresentationFormat>On-screen Show (4:3)</PresentationFormat>
  <Paragraphs>184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Times</vt:lpstr>
      <vt:lpstr>Wingdings</vt:lpstr>
      <vt:lpstr>Default Design</vt:lpstr>
      <vt:lpstr>1_Default Design</vt:lpstr>
      <vt:lpstr>CSE 575 Class Project Presentation Weather Forecasting </vt:lpstr>
      <vt:lpstr>Overview</vt:lpstr>
      <vt:lpstr>PowerPoint Presentation</vt:lpstr>
      <vt:lpstr>Data Sets</vt:lpstr>
      <vt:lpstr>Time Series Characteristics </vt:lpstr>
      <vt:lpstr>Weather is seasonal!</vt:lpstr>
      <vt:lpstr>Proposed Approaches</vt:lpstr>
      <vt:lpstr>Preprocessing</vt:lpstr>
      <vt:lpstr>Feature Extraction using PCA</vt:lpstr>
      <vt:lpstr>Choosing Number of Dimensions for PCA</vt:lpstr>
      <vt:lpstr>Step-wise regression for feature selection</vt:lpstr>
      <vt:lpstr>Baseline Prediction for Time Series</vt:lpstr>
      <vt:lpstr>Predictions</vt:lpstr>
      <vt:lpstr>Correlation Check between t-1 and t+1</vt:lpstr>
      <vt:lpstr>AR Modeling</vt:lpstr>
      <vt:lpstr>AR Results Seattle </vt:lpstr>
      <vt:lpstr>AR Results Dallas</vt:lpstr>
      <vt:lpstr>AR Results Cincinnati </vt:lpstr>
      <vt:lpstr>ARIMA</vt:lpstr>
      <vt:lpstr>ARIMA Results Seattle</vt:lpstr>
      <vt:lpstr>ARIMA Results Dallas </vt:lpstr>
      <vt:lpstr>ARIMA Results Cincinnati </vt:lpstr>
      <vt:lpstr>Nearest Neighbor Modeling</vt:lpstr>
      <vt:lpstr>KNN Prediction Seattle</vt:lpstr>
      <vt:lpstr>KNN Prediction Dallas</vt:lpstr>
      <vt:lpstr>KNN Prediction Cincinnati</vt:lpstr>
      <vt:lpstr>Time Series Linear Modeling</vt:lpstr>
      <vt:lpstr>TSLM Predictions</vt:lpstr>
      <vt:lpstr>Results</vt:lpstr>
      <vt:lpstr>Team Members</vt:lpstr>
      <vt:lpstr>Thank You!</vt:lpstr>
    </vt:vector>
  </TitlesOfParts>
  <Company>Arizona State University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Desktop Systems Technology</dc:creator>
  <cp:lastModifiedBy>Ramanathan Nachiappan (Student)</cp:lastModifiedBy>
  <cp:revision>3217</cp:revision>
  <cp:lastPrinted>2015-01-21T19:45:34Z</cp:lastPrinted>
  <dcterms:created xsi:type="dcterms:W3CDTF">2005-12-06T00:19:44Z</dcterms:created>
  <dcterms:modified xsi:type="dcterms:W3CDTF">2017-04-24T06:20:37Z</dcterms:modified>
</cp:coreProperties>
</file>

<file path=docProps/thumbnail.jpeg>
</file>